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83" d="100"/>
          <a:sy n="83" d="100"/>
        </p:scale>
        <p:origin x="-1360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printerSettings" Target="printerSettings/printerSettings1.bin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it-IT" smtClean="0"/>
              <a:t>Fare clic per modificare stile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 anchor="t">
            <a:normAutofit/>
          </a:bodyPr>
          <a:lstStyle>
            <a:lvl1pPr marL="0" indent="0" algn="ctr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08/03/13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‹n.›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08/03/13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‹n.›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verticale e tes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stile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 anchor="t"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08/03/13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‹n.›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08/03/13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‹n.›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stile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08/03/13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‹n.›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nut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08/03/13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‹n.›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stile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t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t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08/03/13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‹n.›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08/03/13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‹n.›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08/03/13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‹n.›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stile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08/03/13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‹n.›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stile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 smtClean="0"/>
              <a:t>Trascinare l'immagine su un segnaposto o fare clic sull'icona per aggiungerla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 anchor="t"/>
          <a:lstStyle>
            <a:lvl1pPr marL="0" indent="0">
              <a:buNone/>
              <a:defRPr sz="1400">
                <a:solidFill>
                  <a:schemeClr val="accent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08/03/13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‹n.›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it-IT" smtClean="0"/>
              <a:t>Fare clic per modificare stile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36636D-D922-432D-A958-524484B5923D}" type="datetimeFigureOut">
              <a:rPr lang="en-US" smtClean="0"/>
              <a:pPr/>
              <a:t>08/03/13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28FB93-0A08-4E7D-8E63-9EFA29F1E093}" type="slidenum">
              <a:rPr lang="en-US" smtClean="0"/>
              <a:pPr/>
              <a:t>‹n.›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5000" kern="120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914400" rtl="0" eaLnBrk="1" latinLnBrk="0" hangingPunct="1">
        <a:lnSpc>
          <a:spcPct val="150000"/>
        </a:lnSpc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lnSpc>
          <a:spcPct val="150000"/>
        </a:lnSpc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50000"/>
        </a:lnSpc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50000"/>
        </a:lnSpc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50000"/>
        </a:lnSpc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t-IT" dirty="0" smtClean="0"/>
              <a:t>Il curatore fallimentare</a:t>
            </a:r>
            <a:endParaRPr lang="it-IT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it-IT" dirty="0" smtClean="0"/>
              <a:t>Avv. Salvatore Nicolosi</a:t>
            </a:r>
          </a:p>
          <a:p>
            <a:r>
              <a:rPr lang="it-IT" dirty="0" smtClean="0"/>
              <a:t>E-mail: </a:t>
            </a:r>
            <a:r>
              <a:rPr lang="it-IT" dirty="0" err="1" smtClean="0"/>
              <a:t>nicolosi@studiolegalenicolosi.it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27635518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it-IT" sz="2800" dirty="0"/>
              <a:t>IL </a:t>
            </a:r>
            <a:r>
              <a:rPr lang="it-IT" sz="2800" dirty="0" smtClean="0"/>
              <a:t>CURATORE: </a:t>
            </a:r>
            <a:r>
              <a:rPr lang="it-IT" sz="2800" dirty="0"/>
              <a:t>MOTORE DELLA PROCEDURA FALLIMENTARE</a:t>
            </a:r>
            <a:br>
              <a:rPr lang="it-IT" sz="2800" dirty="0"/>
            </a:br>
            <a:endParaRPr lang="it-IT" sz="28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it-IT" dirty="0" smtClean="0"/>
              <a:t> </a:t>
            </a:r>
            <a:r>
              <a:rPr lang="it-IT" dirty="0"/>
              <a:t>NOMINA E REQUISITI</a:t>
            </a:r>
          </a:p>
          <a:p>
            <a:r>
              <a:rPr lang="it-IT" dirty="0" smtClean="0"/>
              <a:t> </a:t>
            </a:r>
            <a:r>
              <a:rPr lang="it-IT" dirty="0"/>
              <a:t>ADEMPIMENTI:</a:t>
            </a:r>
          </a:p>
          <a:p>
            <a:pPr lvl="1"/>
            <a:r>
              <a:rPr lang="it-IT" dirty="0"/>
              <a:t>procede all’apposizione dei sigilli ed alla redazione dell’inventario</a:t>
            </a:r>
            <a:r>
              <a:rPr lang="it-IT" dirty="0" smtClean="0"/>
              <a:t>;</a:t>
            </a:r>
          </a:p>
          <a:p>
            <a:pPr lvl="1"/>
            <a:r>
              <a:rPr lang="it-IT" dirty="0" smtClean="0"/>
              <a:t>Relaziona ogni sei mesi al G.D. e al Comitato dei Creditori sulle cause del dissesto e sull’andamento della procedura</a:t>
            </a:r>
          </a:p>
          <a:p>
            <a:pPr lvl="1"/>
            <a:r>
              <a:rPr lang="it-IT" dirty="0" smtClean="0"/>
              <a:t>forma </a:t>
            </a:r>
            <a:r>
              <a:rPr lang="it-IT" dirty="0"/>
              <a:t>l’elenco dei creditori ed invia le comunicazioni relative alla data della verifica dei crediti ed ai termini di presentazione delle domande di ammissione al passivo;</a:t>
            </a:r>
          </a:p>
          <a:p>
            <a:pPr lvl="1"/>
            <a:r>
              <a:rPr lang="it-IT" dirty="0"/>
              <a:t>riceve le domande di insinuazione al passivo;</a:t>
            </a:r>
          </a:p>
          <a:p>
            <a:pPr lvl="1"/>
            <a:r>
              <a:rPr lang="it-IT" dirty="0"/>
              <a:t>forma il progetto di stato passivo;</a:t>
            </a:r>
          </a:p>
          <a:p>
            <a:pPr lvl="1"/>
            <a:r>
              <a:rPr lang="it-IT" dirty="0"/>
              <a:t>predispone il programma di liquidazione;</a:t>
            </a:r>
          </a:p>
          <a:p>
            <a:pPr lvl="1"/>
            <a:r>
              <a:rPr lang="it-IT" dirty="0"/>
              <a:t>liquida i beni e ripartisce il ricavato tra i creditori concorrenti.</a:t>
            </a:r>
            <a:r>
              <a:rPr lang="it-IT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33075812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Caso 1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 algn="just">
              <a:buNone/>
            </a:pPr>
            <a:r>
              <a:rPr lang="it-IT" dirty="0"/>
              <a:t>Tizio ha stipulato con l’imprenditore Caio un contratto preliminare di vendita avente ad oggetto una bottega da destinare ad uso commerciale. </a:t>
            </a:r>
          </a:p>
          <a:p>
            <a:pPr marL="0" indent="0" algn="just">
              <a:buNone/>
            </a:pPr>
            <a:r>
              <a:rPr lang="it-IT" dirty="0"/>
              <a:t>Nelle more tra la stipula del preliminare e il definitivo, il promittente venditore viene dichiarato fallito. </a:t>
            </a:r>
          </a:p>
          <a:p>
            <a:pPr marL="0" indent="0" algn="just">
              <a:buNone/>
            </a:pPr>
            <a:r>
              <a:rPr lang="it-IT" dirty="0"/>
              <a:t>Il curatore, senza autorizzazioni di sorta, comunica al promissario acquirente di volersi scogliere dal contratto.</a:t>
            </a:r>
          </a:p>
          <a:p>
            <a:pPr marL="0" indent="0" algn="just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88805462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Caso 2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it-IT" dirty="0"/>
              <a:t>Il curatore, senza autorizzazioni di sorta, stipula con Caio una transazione, con la quale accetta a saldo il pagamento di un importo pari al 50% del credito originariamente vantato dal fallito</a:t>
            </a:r>
            <a:r>
              <a:rPr lang="it-IT" dirty="0" smtClean="0"/>
              <a:t>.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71089992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Il curatore “Giano Bifronte”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 algn="just">
              <a:buNone/>
            </a:pPr>
            <a:r>
              <a:rPr lang="it-IT" dirty="0"/>
              <a:t>Dichiarato il fallimento di un imprenditore, il curatore agisce in giudizio per far dichiarare la simulazione </a:t>
            </a:r>
            <a:r>
              <a:rPr lang="it-IT"/>
              <a:t>della </a:t>
            </a:r>
            <a:r>
              <a:rPr lang="it-IT" smtClean="0"/>
              <a:t>quietanza </a:t>
            </a:r>
            <a:r>
              <a:rPr lang="it-IT" dirty="0"/>
              <a:t>rilasciata dal fallito – prima della dichiarazione di fallimento - , con la quale, in occasione della vendita di un immobile, egli aveva dichiarato di ricevere dall’acquirente il saldo del  prezzo della vendita.</a:t>
            </a:r>
          </a:p>
          <a:p>
            <a:pPr marL="0" indent="0" algn="just">
              <a:buNone/>
            </a:pPr>
            <a:r>
              <a:rPr lang="it-IT" dirty="0"/>
              <a:t>Il curatore chiede che il Tribunale, accertata per presunzioni la simulazione della quietanza, condanni l’acquirente a pagare l’importo indicato nella quietanza. </a:t>
            </a:r>
          </a:p>
          <a:p>
            <a:pPr marL="0" indent="0" algn="just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23939942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Crepuscolo">
  <a:themeElements>
    <a:clrScheme name="Twilight">
      <a:dk1>
        <a:sysClr val="windowText" lastClr="000000"/>
      </a:dk1>
      <a:lt1>
        <a:sysClr val="window" lastClr="FFFFFF"/>
      </a:lt1>
      <a:dk2>
        <a:srgbClr val="24213E"/>
      </a:dk2>
      <a:lt2>
        <a:srgbClr val="E9EAF0"/>
      </a:lt2>
      <a:accent1>
        <a:srgbClr val="E8BC4A"/>
      </a:accent1>
      <a:accent2>
        <a:srgbClr val="83C1C6"/>
      </a:accent2>
      <a:accent3>
        <a:srgbClr val="E78D35"/>
      </a:accent3>
      <a:accent4>
        <a:srgbClr val="909CE1"/>
      </a:accent4>
      <a:accent5>
        <a:srgbClr val="839C41"/>
      </a:accent5>
      <a:accent6>
        <a:srgbClr val="CC5439"/>
      </a:accent6>
      <a:hlink>
        <a:srgbClr val="1C6CF1"/>
      </a:hlink>
      <a:folHlink>
        <a:srgbClr val="C649E0"/>
      </a:folHlink>
    </a:clrScheme>
    <a:fontScheme name="Twilight">
      <a:majorFont>
        <a:latin typeface="Corbel"/>
        <a:ea typeface=""/>
        <a:cs typeface=""/>
        <a:font script="Jpan" typeface="ヒラギノ角ゴ Pro W3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ヒラギノ角ゴ Pro W3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wiligh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 fov="600000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300000"/>
              </a:schemeClr>
            </a:gs>
            <a:gs pos="31000">
              <a:schemeClr val="bg1">
                <a:tint val="100000"/>
                <a:satMod val="300000"/>
              </a:schemeClr>
            </a:gs>
            <a:gs pos="62000">
              <a:schemeClr val="phClr">
                <a:tint val="100000"/>
                <a:shade val="100000"/>
                <a:satMod val="100000"/>
              </a:schemeClr>
            </a:gs>
            <a:gs pos="100000">
              <a:schemeClr val="phClr">
                <a:shade val="100000"/>
                <a:hueMod val="93000"/>
                <a:satMod val="50000"/>
                <a:lumMod val="2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100000"/>
                <a:satMod val="100000"/>
              </a:schemeClr>
            </a:gs>
            <a:gs pos="100000">
              <a:schemeClr val="phClr">
                <a:tint val="100000"/>
                <a:shade val="100000"/>
                <a:alpha val="100000"/>
                <a:hueMod val="100000"/>
                <a:satMod val="150000"/>
                <a:lumMod val="5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Crepuscolo.thmx</Template>
  <TotalTime>38</TotalTime>
  <Words>300</Words>
  <Application>Microsoft Macintosh PowerPoint</Application>
  <PresentationFormat>Presentazione su schermo (4:3)</PresentationFormat>
  <Paragraphs>22</Paragraphs>
  <Slides>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5</vt:i4>
      </vt:variant>
    </vt:vector>
  </HeadingPairs>
  <TitlesOfParts>
    <vt:vector size="6" baseType="lpstr">
      <vt:lpstr>Crepuscolo</vt:lpstr>
      <vt:lpstr>Il curatore fallimentare</vt:lpstr>
      <vt:lpstr>IL CURATORE: MOTORE DELLA PROCEDURA FALLIMENTARE </vt:lpstr>
      <vt:lpstr>Caso 1</vt:lpstr>
      <vt:lpstr>Caso 2</vt:lpstr>
      <vt:lpstr>Il curatore “Giano Bifronte”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Il curatore fallimentare</dc:title>
  <dc:creator>Administrator</dc:creator>
  <cp:lastModifiedBy>Administrator</cp:lastModifiedBy>
  <cp:revision>4</cp:revision>
  <dcterms:created xsi:type="dcterms:W3CDTF">2013-03-08T08:08:57Z</dcterms:created>
  <dcterms:modified xsi:type="dcterms:W3CDTF">2013-03-08T08:47:17Z</dcterms:modified>
</cp:coreProperties>
</file>